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2" r:id="rId13"/>
    <p:sldId id="274" r:id="rId14"/>
    <p:sldId id="270" r:id="rId15"/>
    <p:sldId id="269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27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horzBarState="maximized">
    <p:restoredLeft sz="15620"/>
    <p:restoredTop sz="94660"/>
  </p:normalViewPr>
  <p:slideViewPr>
    <p:cSldViewPr snapToObjects="1">
      <p:cViewPr varScale="1">
        <p:scale>
          <a:sx n="132" d="100"/>
          <a:sy n="132" d="100"/>
        </p:scale>
        <p:origin x="-104" y="-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37FCA-1D36-7345-82F0-5010CD4777BD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F9C0-F2AA-D944-8DC5-64D3B02E3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492BA-8130-594C-8743-9F697B5187CF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02DE4-7942-EF46-98D6-BD53691FD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D0AB-E965-ED4D-86C9-60A93C185465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91BD-08D5-0D46-A6C3-41B065E510C8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5CC6-6539-0B4D-87AE-FE28CC2CBF45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8F81-3979-E946-8877-AE5F4DCDDDC9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91-EBD7-EB44-A145-8DB4359B6307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37D3-34BC-4644-AE29-88D10EF2B333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A87C-0017-D04A-AC49-A300C3994AA0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7D9-0343-6547-86B1-919E96789032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409B-79FE-4D41-8B22-40FA6191395A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0A93-D7E9-E84D-8A9C-E6AD6C81D246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2631-4B26-1247-8452-EBAE7D568A15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29A6-1C4C-A04C-B97D-B79EDFD1EC63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jpe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ver_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9144000" cy="781050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309562" y="2819400"/>
            <a:ext cx="46434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Търговски Системи – България </a:t>
            </a:r>
            <a:endParaRPr lang="en-US" sz="2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  <a:p>
            <a:endParaRPr lang="en-US" sz="2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  <a:p>
            <a:r>
              <a:rPr lang="bg-BG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Фирмено представяне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304800" y="4629150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Times New Roman" charset="0"/>
              </a:rPr>
              <a:t>R7/11.11.2010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13" name="Picture 12" descr="Cover_Lady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661652"/>
            <a:ext cx="2946400" cy="4481848"/>
          </a:xfrm>
          <a:prstGeom prst="rect">
            <a:avLst/>
          </a:prstGeom>
        </p:spPr>
      </p:pic>
      <p:pic>
        <p:nvPicPr>
          <p:cNvPr id="19" name="Picture 18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11" y="1314000"/>
            <a:ext cx="756389" cy="630000"/>
          </a:xfrm>
          <a:prstGeom prst="rect">
            <a:avLst/>
          </a:prstGeom>
        </p:spPr>
      </p:pic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1241424" y="1162146"/>
            <a:ext cx="5540375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 Системи – България</a:t>
            </a:r>
            <a:endParaRPr lang="en-US" sz="600" b="1" dirty="0" smtClean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</a:t>
            </a:r>
            <a:r>
              <a:rPr lang="bg-BG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-решения</a:t>
            </a:r>
            <a:r>
              <a:rPr lang="en-US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движещи</a:t>
            </a:r>
            <a:r>
              <a:rPr lang="en-US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Вашият</a:t>
            </a:r>
            <a:r>
              <a:rPr lang="en-US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1200" i="1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16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romoSign delicatessen application photo.psd"/>
          <p:cNvPicPr>
            <a:picLocks noChangeAspect="1"/>
          </p:cNvPicPr>
          <p:nvPr/>
        </p:nvPicPr>
        <p:blipFill>
          <a:blip r:embed="rId2"/>
          <a:srcRect l="24332" b="14537"/>
          <a:stretch>
            <a:fillRect/>
          </a:stretch>
        </p:blipFill>
        <p:spPr>
          <a:xfrm>
            <a:off x="0" y="2512634"/>
            <a:ext cx="3358650" cy="2116516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6019800" cy="1066800"/>
          </a:xfrm>
        </p:spPr>
        <p:txBody>
          <a:bodyPr>
            <a:noAutofit/>
          </a:bodyPr>
          <a:lstStyle/>
          <a:p>
            <a:pPr algn="l"/>
            <a:r>
              <a:rPr lang="bg-BG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Мърчъндайзинг решения</a:t>
            </a:r>
            <a:endParaRPr lang="bg-BG" sz="36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Checkpoint, POS Tuning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733800" y="1504950"/>
            <a:ext cx="2590800" cy="30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1200" b="1" u="sng" dirty="0" smtClean="0">
                <a:latin typeface="Times New Roman" charset="0"/>
              </a:rPr>
              <a:t>Комуникация в магазина</a:t>
            </a:r>
            <a:r>
              <a:rPr lang="en-US" sz="1200" b="1" u="sng" dirty="0" smtClean="0">
                <a:latin typeface="Times New Roman" charset="0"/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Мърчъндайзинг на свежи храни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Емоционална промоция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Магазин в магазина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Екстериорна комуникация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Бранд имидж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Системи за насочване на клиентите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endParaRPr lang="en-US" sz="1200" dirty="0" smtClean="0">
              <a:latin typeface="Times New Roman" charset="0"/>
            </a:endParaRPr>
          </a:p>
          <a:p>
            <a:r>
              <a:rPr lang="bg-BG" sz="1200" b="1" u="sng" dirty="0" smtClean="0">
                <a:latin typeface="Times New Roman" charset="0"/>
              </a:rPr>
              <a:t>Комуникация на стелажа</a:t>
            </a:r>
            <a:r>
              <a:rPr lang="en-US" sz="1200" b="1" u="sng" dirty="0" smtClean="0">
                <a:latin typeface="Times New Roman" charset="0"/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Системи за насочване на клиентите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Системи за оптимизация на рафтовото пространството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Системи за продуктова информация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Мърчъндайзинг на касата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Защита на стоките против кражба</a:t>
            </a:r>
            <a:endParaRPr lang="en-US" sz="1200" dirty="0" smtClean="0">
              <a:latin typeface="Times New Roman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300000" y="1520825"/>
            <a:ext cx="26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1200" b="1" u="sng" dirty="0" smtClean="0">
                <a:latin typeface="Times New Roman" charset="0"/>
              </a:rPr>
              <a:t>Комуникация и промоции</a:t>
            </a:r>
            <a:r>
              <a:rPr lang="en-US" sz="1200" b="1" u="sng" dirty="0" smtClean="0">
                <a:latin typeface="Times New Roman" charset="0"/>
              </a:rPr>
              <a:t>: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Маркиране на цените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Информация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Промоция</a:t>
            </a:r>
            <a:endParaRPr lang="en-US" sz="1200" dirty="0" smtClean="0">
              <a:latin typeface="Times New Roman" charset="0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Идентификация</a:t>
            </a:r>
            <a:r>
              <a:rPr lang="en-US" sz="1200" dirty="0" smtClean="0">
                <a:latin typeface="Times New Roman" charset="0"/>
              </a:rPr>
              <a:t> / </a:t>
            </a:r>
            <a:r>
              <a:rPr lang="bg-BG" sz="1200" dirty="0" smtClean="0">
                <a:latin typeface="Times New Roman" charset="0"/>
              </a:rPr>
              <a:t>контрол</a:t>
            </a:r>
            <a:r>
              <a:rPr lang="en-US" sz="1200" dirty="0" smtClean="0">
                <a:latin typeface="Times New Roman" charset="0"/>
              </a:rPr>
              <a:t> / </a:t>
            </a:r>
            <a:r>
              <a:rPr lang="bg-BG" sz="1200" dirty="0" smtClean="0">
                <a:latin typeface="Times New Roman" charset="0"/>
              </a:rPr>
              <a:t>защита</a:t>
            </a:r>
            <a:endParaRPr lang="en-US" sz="1200" dirty="0" smtClean="0">
              <a:latin typeface="Times New Roman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4882" y="1034355"/>
            <a:ext cx="33335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1200" b="1" dirty="0" smtClean="0">
                <a:latin typeface="Times New Roman" charset="0"/>
              </a:rPr>
              <a:t>Мърчъндайзинг решенията Ви помагат да увеличите продажбите си, чрез подобряване на визуалната комуникация с клиентите</a:t>
            </a:r>
            <a:r>
              <a:rPr lang="en-US" sz="1200" b="1" dirty="0" smtClean="0">
                <a:latin typeface="Times New Roman" charset="0"/>
              </a:rPr>
              <a:t>, </a:t>
            </a:r>
            <a:r>
              <a:rPr lang="bg-BG" sz="1200" b="1" dirty="0" smtClean="0">
                <a:latin typeface="Times New Roman" charset="0"/>
              </a:rPr>
              <a:t>подчертаване на Вашите промоционални послания</a:t>
            </a:r>
            <a:r>
              <a:rPr lang="en-US" sz="1200" b="1" dirty="0" smtClean="0">
                <a:latin typeface="Times New Roman" charset="0"/>
              </a:rPr>
              <a:t>, </a:t>
            </a:r>
            <a:r>
              <a:rPr lang="bg-BG" sz="1200" b="1" dirty="0" smtClean="0">
                <a:latin typeface="Times New Roman" charset="0"/>
              </a:rPr>
              <a:t>постигане на приятна обстановка за пазаруване и отличителен вид на Вашите магазини</a:t>
            </a:r>
            <a:r>
              <a:rPr lang="en-US" sz="1200" b="1" dirty="0" smtClean="0">
                <a:latin typeface="Times New Roman" charset="0"/>
              </a:rPr>
              <a:t>. </a:t>
            </a:r>
          </a:p>
        </p:txBody>
      </p:sp>
      <p:pic>
        <p:nvPicPr>
          <p:cNvPr id="27" name="Picture 26" descr="Logo_POS_Tuning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742950"/>
            <a:ext cx="2160000" cy="517959"/>
          </a:xfrm>
          <a:prstGeom prst="rect">
            <a:avLst/>
          </a:prstGeom>
        </p:spPr>
      </p:pic>
      <p:pic>
        <p:nvPicPr>
          <p:cNvPr id="28" name="Picture 27" descr="Logo_CKP_MET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pic>
        <p:nvPicPr>
          <p:cNvPr id="15" name="Picture 14" descr="RS_Logo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pic>
        <p:nvPicPr>
          <p:cNvPr id="26" name="Picture 25" descr="CKP_Tomatten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952750"/>
            <a:ext cx="2616200" cy="1854200"/>
          </a:xfrm>
          <a:prstGeom prst="rect">
            <a:avLst/>
          </a:prstGeom>
        </p:spPr>
      </p:pic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BM_SurePOS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467"/>
            <a:ext cx="2990850" cy="3105883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IBM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648200" cy="7778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POS </a:t>
            </a:r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хардуер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1" name="Picture 10" descr="Logo_IBM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72800"/>
            <a:ext cx="2160000" cy="517958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56100" y="1352550"/>
            <a:ext cx="4437063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</a:pPr>
            <a:r>
              <a:rPr lang="en-US" sz="1400" b="1" u="sng" dirty="0" smtClean="0">
                <a:latin typeface="Times New Roman" charset="0"/>
              </a:rPr>
              <a:t>POS </a:t>
            </a:r>
            <a:r>
              <a:rPr lang="bg-BG" sz="1400" b="1" u="sng" dirty="0" smtClean="0">
                <a:latin typeface="Times New Roman" charset="0"/>
              </a:rPr>
              <a:t>хардуер с доказана надеждност: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SurePOS™ POS</a:t>
            </a:r>
            <a:r>
              <a:rPr lang="bg-BG" sz="1400" dirty="0" smtClean="0">
                <a:latin typeface="Times New Roman" charset="0"/>
              </a:rPr>
              <a:t>-системи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Системи за самообслужване (</a:t>
            </a:r>
            <a:r>
              <a:rPr lang="en-US" sz="1400" dirty="0" smtClean="0">
                <a:latin typeface="Times New Roman" charset="0"/>
              </a:rPr>
              <a:t>self-service </a:t>
            </a:r>
            <a:r>
              <a:rPr lang="bg-BG" sz="1400" dirty="0" smtClean="0">
                <a:latin typeface="Times New Roman" charset="0"/>
              </a:rPr>
              <a:t>и</a:t>
            </a:r>
            <a:r>
              <a:rPr lang="en-US" sz="1400" dirty="0" smtClean="0">
                <a:latin typeface="Times New Roman" charset="0"/>
              </a:rPr>
              <a:t> self-checkout)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Kiosk</a:t>
            </a:r>
            <a:r>
              <a:rPr lang="bg-BG" sz="1400" dirty="0" smtClean="0">
                <a:latin typeface="Times New Roman" charset="0"/>
              </a:rPr>
              <a:t> терминали</a:t>
            </a:r>
            <a:endParaRPr lang="en-US" sz="1400" dirty="0" smtClean="0">
              <a:latin typeface="Times New Roman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POS </a:t>
            </a:r>
            <a:r>
              <a:rPr lang="bg-BG" sz="1400" dirty="0" smtClean="0">
                <a:latin typeface="Times New Roman" charset="0"/>
              </a:rPr>
              <a:t>периферия</a:t>
            </a:r>
            <a:r>
              <a:rPr lang="en-US" sz="1400" dirty="0" smtClean="0">
                <a:latin typeface="Times New Roman" charset="0"/>
              </a:rPr>
              <a:t>: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SurePoint™ </a:t>
            </a:r>
            <a:r>
              <a:rPr lang="bg-BG" sz="1400" dirty="0" smtClean="0">
                <a:latin typeface="Times New Roman" charset="0"/>
              </a:rPr>
              <a:t>сензорни дисплеи</a:t>
            </a:r>
            <a:endParaRPr lang="en-US" sz="1400" dirty="0" smtClean="0">
              <a:latin typeface="Times New Roman" charset="0"/>
            </a:endParaRP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SureMark™ POS </a:t>
            </a:r>
            <a:r>
              <a:rPr lang="bg-BG" sz="1400" dirty="0" smtClean="0">
                <a:latin typeface="Times New Roman" charset="0"/>
              </a:rPr>
              <a:t>принтери</a:t>
            </a:r>
            <a:endParaRPr lang="en-US" sz="1400" dirty="0" smtClean="0">
              <a:latin typeface="Times New Roman" charset="0"/>
            </a:endParaRP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POS </a:t>
            </a:r>
            <a:r>
              <a:rPr lang="bg-BG" sz="1400" dirty="0" smtClean="0">
                <a:latin typeface="Times New Roman" charset="0"/>
              </a:rPr>
              <a:t>клавиатури</a:t>
            </a:r>
            <a:endParaRPr lang="en-US" sz="1400" dirty="0" smtClean="0">
              <a:latin typeface="Times New Roman" charset="0"/>
            </a:endParaRP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Касови сейфове</a:t>
            </a:r>
            <a:endParaRPr lang="en-US" sz="1400" dirty="0" smtClean="0">
              <a:latin typeface="Times New Roman" charset="0"/>
            </a:endParaRPr>
          </a:p>
        </p:txBody>
      </p:sp>
      <p:pic>
        <p:nvPicPr>
          <p:cNvPr id="14" name="Picture 13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_MP100.psd"/>
          <p:cNvPicPr>
            <a:picLocks noChangeAspect="1"/>
          </p:cNvPicPr>
          <p:nvPr/>
        </p:nvPicPr>
        <p:blipFill>
          <a:blip r:embed="rId2"/>
          <a:srcRect l="4388"/>
          <a:stretch>
            <a:fillRect/>
          </a:stretch>
        </p:blipFill>
        <p:spPr>
          <a:xfrm>
            <a:off x="0" y="2196000"/>
            <a:ext cx="3922100" cy="2749442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Avery Berkel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5029200" cy="777875"/>
          </a:xfrm>
        </p:spPr>
        <p:txBody>
          <a:bodyPr>
            <a:normAutofit/>
          </a:bodyPr>
          <a:lstStyle/>
          <a:p>
            <a:pPr algn="l"/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Електронни везни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1" name="Picture 10" descr="Logo_AB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72800"/>
            <a:ext cx="2160000" cy="517958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94200" y="1276350"/>
            <a:ext cx="4292600" cy="310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Електронни везни: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b="1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Серия </a:t>
            </a:r>
            <a:r>
              <a:rPr lang="en-US" sz="1200" b="1" dirty="0" smtClean="0">
                <a:latin typeface="Times New Roman" charset="0"/>
              </a:rPr>
              <a:t>MP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–</a:t>
            </a:r>
            <a:r>
              <a:rPr lang="en-US" sz="1200" dirty="0" smtClean="0">
                <a:latin typeface="Times New Roman" charset="0"/>
              </a:rPr>
              <a:t> Windows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PC-</a:t>
            </a:r>
            <a:r>
              <a:rPr lang="bg-BG" sz="1200" dirty="0" smtClean="0">
                <a:latin typeface="Times New Roman" charset="0"/>
              </a:rPr>
              <a:t>базирани системни везни и принтери</a:t>
            </a:r>
            <a:endParaRPr lang="en-US" sz="12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Серия </a:t>
            </a:r>
            <a:r>
              <a:rPr lang="en-US" sz="1200" b="1" dirty="0" smtClean="0">
                <a:latin typeface="Times New Roman" charset="0"/>
              </a:rPr>
              <a:t>XM</a:t>
            </a:r>
            <a:r>
              <a:rPr lang="en-US" sz="1200" dirty="0" smtClean="0">
                <a:latin typeface="Times New Roman" charset="0"/>
              </a:rPr>
              <a:t> – PC-</a:t>
            </a:r>
            <a:r>
              <a:rPr lang="bg-BG" sz="1200" dirty="0" smtClean="0">
                <a:latin typeface="Times New Roman" charset="0"/>
              </a:rPr>
              <a:t>базирани системни везни и принтери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b="1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Серия </a:t>
            </a:r>
            <a:r>
              <a:rPr lang="en-US" sz="1200" b="1" dirty="0" smtClean="0">
                <a:latin typeface="Times New Roman" charset="0"/>
              </a:rPr>
              <a:t>M</a:t>
            </a:r>
            <a:r>
              <a:rPr lang="en-US" sz="1200" b="1" baseline="30000" dirty="0" smtClean="0">
                <a:latin typeface="Times New Roman" charset="0"/>
              </a:rPr>
              <a:t>2</a:t>
            </a:r>
            <a:r>
              <a:rPr lang="bg-BG" sz="1200" b="1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– висок клас системни везни и принтери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b="1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Серия </a:t>
            </a:r>
            <a:r>
              <a:rPr lang="en-US" sz="1200" b="1" dirty="0" smtClean="0">
                <a:latin typeface="Times New Roman" charset="0"/>
              </a:rPr>
              <a:t>IM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– среден клас системни везни</a:t>
            </a:r>
            <a:endParaRPr lang="en-US" sz="12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b="1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Серия </a:t>
            </a:r>
            <a:r>
              <a:rPr lang="en-US" sz="1200" b="1" dirty="0" smtClean="0">
                <a:latin typeface="Times New Roman" charset="0"/>
              </a:rPr>
              <a:t>IX</a:t>
            </a:r>
            <a:r>
              <a:rPr lang="bg-BG" sz="1200" b="1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– икономичен клас системни везни</a:t>
            </a:r>
            <a:endParaRPr lang="en-US" sz="12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b="1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Серия </a:t>
            </a:r>
            <a:r>
              <a:rPr lang="en-US" sz="1200" b="1" dirty="0" smtClean="0">
                <a:latin typeface="Times New Roman" charset="0"/>
              </a:rPr>
              <a:t>FX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– </a:t>
            </a:r>
            <a:r>
              <a:rPr lang="en-US" sz="1200" dirty="0" smtClean="0">
                <a:latin typeface="Times New Roman" charset="0"/>
              </a:rPr>
              <a:t>POS </a:t>
            </a:r>
            <a:r>
              <a:rPr lang="bg-BG" sz="1200" dirty="0" smtClean="0">
                <a:latin typeface="Times New Roman" charset="0"/>
              </a:rPr>
              <a:t>и ценоизчисляващи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везни</a:t>
            </a:r>
            <a:endParaRPr lang="en-US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Автоматични и полу-автоматични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препакетиращи машини</a:t>
            </a:r>
            <a:r>
              <a:rPr lang="en-US" sz="1200" dirty="0" smtClean="0">
                <a:latin typeface="Times New Roman" charset="0"/>
              </a:rPr>
              <a:t> – </a:t>
            </a:r>
            <a:r>
              <a:rPr lang="bg-BG" sz="1200" b="1" dirty="0" smtClean="0">
                <a:latin typeface="Times New Roman" charset="0"/>
              </a:rPr>
              <a:t>серия </a:t>
            </a:r>
            <a:r>
              <a:rPr lang="en-US" sz="1200" b="1" dirty="0" smtClean="0">
                <a:latin typeface="Times New Roman" charset="0"/>
              </a:rPr>
              <a:t>WA/WS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b="1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Приложения и характеристики</a:t>
            </a:r>
            <a:r>
              <a:rPr lang="en-US" sz="1200" dirty="0" smtClean="0">
                <a:latin typeface="Times New Roman" charset="0"/>
              </a:rPr>
              <a:t> – </a:t>
            </a:r>
            <a:r>
              <a:rPr lang="bg-BG" sz="1200" dirty="0" smtClean="0">
                <a:latin typeface="Times New Roman" charset="0"/>
              </a:rPr>
              <a:t>теглене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броене и етикиране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работа на щанд за свежи продукти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приемане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препакетиране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работа с оператор или на самообслужване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работа със сензорен дисплей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мултимедийна реклама в точките на обслужване</a:t>
            </a:r>
            <a:endParaRPr lang="en-US" sz="1200" dirty="0">
              <a:latin typeface="Times New Roman" charset="0"/>
            </a:endParaRPr>
          </a:p>
        </p:txBody>
      </p:sp>
      <p:pic>
        <p:nvPicPr>
          <p:cNvPr id="14" name="Picture 13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ES_LabelOnShelf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600"/>
            <a:ext cx="3556000" cy="2686403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SES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E.S.L.</a:t>
            </a:r>
            <a:endParaRPr lang="en-US" sz="2800" i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7280"/>
            <a:ext cx="4343400" cy="1006475"/>
          </a:xfrm>
        </p:spPr>
        <p:txBody>
          <a:bodyPr>
            <a:normAutofit fontScale="90000"/>
          </a:bodyPr>
          <a:lstStyle/>
          <a:p>
            <a:pPr algn="l"/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Електронни стелажни етикети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1" name="Picture 10" descr="Logo_SES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72800"/>
            <a:ext cx="2160000" cy="517958"/>
          </a:xfrm>
          <a:prstGeom prst="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10000" y="1618070"/>
            <a:ext cx="2514600" cy="284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Автоматична смяна на цените – пести време, консумативи и човешки ресурс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Елиминира проблемите с неадекватни цени на стелажите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Дава допълнителни възможности за провеждане на гъвкава ценова политика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Гъвкави времеви промоции тип “</a:t>
            </a:r>
            <a:r>
              <a:rPr lang="en-US" sz="1200" dirty="0" smtClean="0">
                <a:latin typeface="Times New Roman" charset="0"/>
              </a:rPr>
              <a:t>happy hour</a:t>
            </a:r>
            <a:r>
              <a:rPr lang="bg-BG" sz="1200" dirty="0" smtClean="0">
                <a:latin typeface="Times New Roman" charset="0"/>
              </a:rPr>
              <a:t>”, намаления в слаби часове, “нощни” цени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Подпомага извършването на ревизии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ежедневни заявки и презареждане на стелажите при спазване на одобрената планограма</a:t>
            </a:r>
            <a:endParaRPr lang="en-US" sz="1200" dirty="0" smtClean="0">
              <a:latin typeface="Times New Roman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24600" y="1619402"/>
            <a:ext cx="2667000" cy="29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Налична локализирана версия за България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Показва цена едновременно в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ЛЕВА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и ЕВРО, плюс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цена за единица количество (</a:t>
            </a:r>
            <a:r>
              <a:rPr lang="en-US" sz="1200" dirty="0" smtClean="0">
                <a:latin typeface="Times New Roman" charset="0"/>
              </a:rPr>
              <a:t>kg </a:t>
            </a:r>
            <a:r>
              <a:rPr lang="en-US" sz="1200" dirty="0">
                <a:latin typeface="Times New Roman" charset="0"/>
              </a:rPr>
              <a:t>/ l / m /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бр.)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Патентован захват със заключване, осигуряващ лесна смяна и защита срещу кражба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Патентована комуникационна технология, осигуряваща надеждна трансмисия на данните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Комуникацията не интерферира с друго </a:t>
            </a:r>
            <a:r>
              <a:rPr lang="en-US" sz="1200" dirty="0" smtClean="0">
                <a:latin typeface="Times New Roman" charset="0"/>
              </a:rPr>
              <a:t>wireless</a:t>
            </a:r>
            <a:r>
              <a:rPr lang="bg-BG" sz="1200" dirty="0" smtClean="0">
                <a:latin typeface="Times New Roman" charset="0"/>
              </a:rPr>
              <a:t> оборудване</a:t>
            </a:r>
            <a:endParaRPr lang="en-US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Дълъг живот на батериите, плюс възможност за подмяната им</a:t>
            </a:r>
            <a:endParaRPr lang="en-US" sz="1200" dirty="0">
              <a:latin typeface="Times New Roman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10000" y="1352550"/>
            <a:ext cx="358140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bg-BG" sz="1400" b="1" u="sng" dirty="0" smtClean="0">
                <a:latin typeface="Times New Roman" charset="0"/>
              </a:rPr>
              <a:t>Характеристики на системата</a:t>
            </a:r>
            <a:r>
              <a:rPr lang="en-US" sz="1400" b="1" u="sng" dirty="0" smtClean="0">
                <a:latin typeface="Times New Roman" charset="0"/>
              </a:rPr>
              <a:t>:</a:t>
            </a:r>
          </a:p>
        </p:txBody>
      </p:sp>
      <p:pic>
        <p:nvPicPr>
          <p:cNvPr id="16" name="Picture 15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rvices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950"/>
            <a:ext cx="3524250" cy="2895175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44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Поддръжка и сервиз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5638800" cy="971550"/>
          </a:xfrm>
        </p:spPr>
        <p:txBody>
          <a:bodyPr anchor="t" anchorCtr="0">
            <a:normAutofit/>
          </a:bodyPr>
          <a:lstStyle/>
          <a:p>
            <a:pPr algn="l"/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Поддръжка и сервиз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67200" y="1813869"/>
            <a:ext cx="4343400" cy="268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bg-BG" sz="1400" dirty="0" smtClean="0">
                <a:latin typeface="Times New Roman" charset="0"/>
              </a:rPr>
              <a:t>Ние имаме грижата, Вашата инвестиция да Ви служи дълго и безпроблемно</a:t>
            </a:r>
            <a:r>
              <a:rPr lang="en-US" sz="1400" dirty="0" smtClean="0">
                <a:latin typeface="Times New Roman" charset="0"/>
              </a:rPr>
              <a:t>, </a:t>
            </a:r>
            <a:r>
              <a:rPr lang="bg-BG" sz="1400" dirty="0" smtClean="0">
                <a:latin typeface="Times New Roman" charset="0"/>
              </a:rPr>
              <a:t>като предлагаме разнообразни възможности за поддръжка:</a:t>
            </a:r>
            <a:endParaRPr lang="en-US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bg-BG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Отдалечена поддръжка през Интернет</a:t>
            </a:r>
            <a:endParaRPr lang="en-US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Поддръжка на място във Вашия обект</a:t>
            </a:r>
            <a:endParaRPr lang="en-US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Гаранционна и след-гаранционна поддръжка</a:t>
            </a:r>
            <a:endParaRPr lang="en-US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Гъвкави абонаментни планове с възможност за оборотна техника</a:t>
            </a:r>
            <a:endParaRPr lang="en-US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Профилактика на оборудването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Консултация</a:t>
            </a:r>
            <a:endParaRPr lang="bg-BG" sz="1400" dirty="0">
              <a:latin typeface="Times New Roman" charset="0"/>
            </a:endParaRPr>
          </a:p>
        </p:txBody>
      </p:sp>
      <p:pic>
        <p:nvPicPr>
          <p:cNvPr id="11" name="Picture 10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4038600" cy="1066800"/>
          </a:xfrm>
        </p:spPr>
        <p:txBody>
          <a:bodyPr>
            <a:noAutofit/>
          </a:bodyPr>
          <a:lstStyle/>
          <a:p>
            <a:pPr algn="l"/>
            <a:r>
              <a:rPr lang="bg-BG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Имате въпрос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 ?</a:t>
            </a:r>
            <a:endParaRPr lang="bg-BG" sz="36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Въпроси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 ?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65213" y="971550"/>
            <a:ext cx="25161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0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?</a:t>
            </a:r>
            <a:endParaRPr lang="bg-BG" sz="30000" b="1" dirty="0">
              <a:solidFill>
                <a:srgbClr val="FF0000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8200" y="285750"/>
            <a:ext cx="4191000" cy="1828800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bg-BG" sz="2000" b="1" i="1" dirty="0" smtClean="0">
                <a:latin typeface="Times New Roman"/>
              </a:rPr>
              <a:t>Запомнете</a:t>
            </a:r>
            <a:r>
              <a:rPr lang="en-US" sz="2000" b="1" i="1" dirty="0" smtClean="0">
                <a:latin typeface="Times New Roman"/>
              </a:rPr>
              <a:t> –</a:t>
            </a:r>
            <a:br>
              <a:rPr lang="en-US" sz="2000" b="1" i="1" dirty="0" smtClean="0">
                <a:latin typeface="Times New Roman"/>
              </a:rPr>
            </a:br>
            <a:r>
              <a:rPr lang="bg-BG" sz="2000" b="1" i="1" u="sng" dirty="0" smtClean="0">
                <a:latin typeface="Times New Roman"/>
              </a:rPr>
              <a:t>ние сме тук за да помогнем</a:t>
            </a:r>
            <a:r>
              <a:rPr lang="en-US" sz="2000" b="1" i="1" dirty="0" smtClean="0">
                <a:latin typeface="Times New Roman"/>
              </a:rPr>
              <a:t>!</a:t>
            </a:r>
            <a:br>
              <a:rPr lang="en-US" sz="2000" b="1" i="1" dirty="0" smtClean="0">
                <a:latin typeface="Times New Roman"/>
              </a:rPr>
            </a:br>
            <a:r>
              <a:rPr lang="en-US" sz="2000" b="1" i="1" dirty="0" smtClean="0">
                <a:latin typeface="Times New Roman"/>
              </a:rPr>
              <a:t/>
            </a:r>
            <a:br>
              <a:rPr lang="en-US" sz="2000" b="1" i="1" dirty="0" smtClean="0">
                <a:latin typeface="Times New Roman"/>
              </a:rPr>
            </a:br>
            <a:r>
              <a:rPr lang="bg-BG" sz="2000" b="1" i="1" dirty="0" smtClean="0">
                <a:latin typeface="Times New Roman"/>
              </a:rPr>
              <a:t>Обадете ни се на 0</a:t>
            </a:r>
            <a:r>
              <a:rPr lang="en-US" sz="2000" b="1" i="1" dirty="0" smtClean="0">
                <a:latin typeface="Times New Roman"/>
              </a:rPr>
              <a:t> 700 1 08 07 </a:t>
            </a:r>
            <a:r>
              <a:rPr lang="bg-BG" sz="2000" b="1" i="1" dirty="0" smtClean="0">
                <a:latin typeface="Times New Roman"/>
              </a:rPr>
              <a:t>или пишете на </a:t>
            </a:r>
            <a:r>
              <a:rPr lang="en-US" sz="2000" b="1" i="1" dirty="0" smtClean="0">
                <a:latin typeface="Times New Roman"/>
              </a:rPr>
              <a:t>office@retailsys.bg</a:t>
            </a:r>
            <a:endParaRPr lang="bg-BG" sz="2000" b="1" i="1" dirty="0">
              <a:latin typeface="Times New Roman"/>
            </a:endParaRPr>
          </a:p>
        </p:txBody>
      </p:sp>
      <p:pic>
        <p:nvPicPr>
          <p:cNvPr id="12" name="Picture 11" descr="RS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1276350"/>
            <a:ext cx="4876800" cy="1066800"/>
          </a:xfrm>
        </p:spPr>
        <p:txBody>
          <a:bodyPr>
            <a:noAutofit/>
          </a:bodyPr>
          <a:lstStyle/>
          <a:p>
            <a:pPr algn="l"/>
            <a:r>
              <a:rPr lang="bg-BG" sz="48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Благодарим Ви</a:t>
            </a:r>
            <a:r>
              <a:rPr lang="en-US" sz="48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!</a:t>
            </a:r>
            <a:endParaRPr lang="bg-BG" sz="4800" b="1" dirty="0">
              <a:solidFill>
                <a:srgbClr val="F2FDF7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Благодарим Ви</a:t>
            </a:r>
            <a:r>
              <a:rPr lang="en-US" sz="2800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!</a:t>
            </a:r>
            <a:endParaRPr lang="en-US" sz="2800" dirty="0">
              <a:solidFill>
                <a:srgbClr val="F2FDF7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3" name="Picture 12" descr="shutdown 256x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98549"/>
            <a:ext cx="1625600" cy="1625601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4600" y="3257550"/>
            <a:ext cx="2667000" cy="1066800"/>
          </a:xfrm>
        </p:spPr>
        <p:txBody>
          <a:bodyPr>
            <a:noAutofit/>
          </a:bodyPr>
          <a:lstStyle/>
          <a:p>
            <a:pPr algn="l"/>
            <a:r>
              <a:rPr lang="bg-BG" sz="2400" b="1" u="sng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За контакти</a:t>
            </a:r>
            <a:r>
              <a:rPr lang="en-US" sz="2400" b="1" u="sng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:</a:t>
            </a:r>
            <a:r>
              <a:rPr lang="bg-BG" sz="2400" b="1" u="sng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/>
            </a:r>
            <a:br>
              <a:rPr lang="bg-BG" sz="2400" b="1" u="sng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</a:br>
            <a:r>
              <a:rPr lang="bg-BG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0</a:t>
            </a:r>
            <a: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 700 1 08 07</a:t>
            </a:r>
            <a:b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</a:br>
            <a: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www.retailsys.bg</a:t>
            </a:r>
          </a:p>
        </p:txBody>
      </p:sp>
      <p:pic>
        <p:nvPicPr>
          <p:cNvPr id="11" name="Picture 10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cus_ShoppingCart.psd"/>
          <p:cNvPicPr>
            <a:picLocks noChangeAspect="1"/>
          </p:cNvPicPr>
          <p:nvPr/>
        </p:nvPicPr>
        <p:blipFill>
          <a:blip r:embed="rId2"/>
          <a:srcRect l="15186"/>
          <a:stretch>
            <a:fillRect/>
          </a:stretch>
        </p:blipFill>
        <p:spPr>
          <a:xfrm>
            <a:off x="0" y="2516400"/>
            <a:ext cx="3016000" cy="231775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5913" y="0"/>
            <a:ext cx="8523287" cy="777875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Търговски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bg-BG" sz="40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Системи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 – </a:t>
            </a:r>
            <a:r>
              <a:rPr lang="bg-BG" sz="40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България</a:t>
            </a:r>
            <a:endParaRPr lang="bg-BG" sz="40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6" name="Picture 5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315913" y="455295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За нас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3581400" y="1070689"/>
            <a:ext cx="5105400" cy="340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800"/>
              </a:spcBef>
            </a:pPr>
            <a:r>
              <a:rPr lang="bg-BG" sz="1400" b="1" u="sng" dirty="0" smtClean="0">
                <a:latin typeface="Times New Roman" charset="0"/>
              </a:rPr>
              <a:t>Профил:</a:t>
            </a:r>
            <a:endParaRPr lang="bg-BG" sz="1400" b="1" u="sng" dirty="0">
              <a:latin typeface="Times New Roman" charset="0"/>
            </a:endParaRPr>
          </a:p>
          <a:p>
            <a:pPr>
              <a:spcBef>
                <a:spcPts val="8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В тази компания, сме фокусирани върху </a:t>
            </a:r>
            <a:r>
              <a:rPr lang="bg-BG" sz="1400" dirty="0" smtClean="0">
                <a:latin typeface="Times New Roman" charset="0"/>
              </a:rPr>
              <a:t>обслужването на ритейл-бизнеса</a:t>
            </a:r>
          </a:p>
          <a:p>
            <a:pPr>
              <a:spcBef>
                <a:spcPts val="8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Нашата мисия е да предоставим решения от най-високо ниво на нашите клиенти и партньори, изградени на базата на първокласен софтуер, хардуер и системна интеграция</a:t>
            </a:r>
          </a:p>
          <a:p>
            <a:pPr>
              <a:spcBef>
                <a:spcPts val="8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Стремим се да предложим пълно обслужване на клиента </a:t>
            </a:r>
            <a:r>
              <a:rPr lang="en-US" sz="1400" dirty="0" smtClean="0">
                <a:latin typeface="Times New Roman" charset="0"/>
              </a:rPr>
              <a:t>– </a:t>
            </a:r>
            <a:r>
              <a:rPr lang="bg-BG" sz="1400" dirty="0" smtClean="0">
                <a:latin typeface="Times New Roman" charset="0"/>
              </a:rPr>
              <a:t>от анализ на бизнес-проблем, през консултация, до изграждане на решение и последваща поддръжка и сервиз</a:t>
            </a:r>
          </a:p>
          <a:p>
            <a:pPr>
              <a:spcBef>
                <a:spcPts val="8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Доставяме висококачествени продукти чрез директно партньорство с водещи в световен мащаб производители</a:t>
            </a:r>
            <a:endParaRPr lang="en-US" sz="1400" dirty="0" smtClean="0">
              <a:latin typeface="Times New Roman" charset="0"/>
            </a:endParaRPr>
          </a:p>
          <a:p>
            <a:pPr>
              <a:spcBef>
                <a:spcPts val="8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Предлагаме широко портфолио от продукти, за да задоволим всички нужди на клиента</a:t>
            </a:r>
            <a:endParaRPr lang="bg-BG" sz="1400" dirty="0">
              <a:latin typeface="Times New Roman" charset="0"/>
            </a:endParaRPr>
          </a:p>
        </p:txBody>
      </p:sp>
      <p:pic>
        <p:nvPicPr>
          <p:cNvPr id="12" name="Picture 11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408395" y="456313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Партньори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38400" y="1125988"/>
            <a:ext cx="19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>
                <a:latin typeface="Arial Narrow"/>
              </a:rPr>
              <a:t> </a:t>
            </a:r>
            <a:r>
              <a:rPr lang="bg-BG" sz="1200" dirty="0" smtClean="0">
                <a:latin typeface="Arial Narrow"/>
              </a:rPr>
              <a:t>Баркод скенери</a:t>
            </a:r>
          </a:p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</a:t>
            </a:r>
            <a:r>
              <a:rPr lang="bg-BG" sz="1200" dirty="0" smtClean="0">
                <a:latin typeface="Arial Narrow"/>
              </a:rPr>
              <a:t>Мобилни терминали</a:t>
            </a:r>
            <a:endParaRPr lang="bg-BG" sz="1200" dirty="0">
              <a:latin typeface="Arial Narrow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705600" y="104775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</a:t>
            </a:r>
            <a:r>
              <a:rPr lang="bg-BG" sz="1200" dirty="0" smtClean="0">
                <a:latin typeface="Arial Narrow"/>
              </a:rPr>
              <a:t>Системи за защита на </a:t>
            </a:r>
            <a:r>
              <a:rPr lang="bg-BG" sz="1200" dirty="0" smtClean="0">
                <a:latin typeface="Arial Narrow"/>
              </a:rPr>
              <a:t>стоките </a:t>
            </a:r>
            <a:r>
              <a:rPr lang="bg-BG" sz="1200" dirty="0" smtClean="0">
                <a:latin typeface="Arial Narrow"/>
              </a:rPr>
              <a:t>против </a:t>
            </a:r>
            <a:r>
              <a:rPr lang="bg-BG" sz="1200" dirty="0" smtClean="0">
                <a:latin typeface="Arial Narrow"/>
              </a:rPr>
              <a:t>кражба</a:t>
            </a:r>
            <a:endParaRPr lang="en-US" sz="1200" dirty="0" smtClean="0">
              <a:latin typeface="Arial Narrow"/>
            </a:endParaRPr>
          </a:p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M</a:t>
            </a:r>
            <a:r>
              <a:rPr lang="bg-BG" sz="1200" dirty="0" smtClean="0">
                <a:latin typeface="Arial Narrow"/>
              </a:rPr>
              <a:t>аркиране на </a:t>
            </a:r>
            <a:r>
              <a:rPr lang="bg-BG" sz="1200" dirty="0" smtClean="0">
                <a:latin typeface="Arial Narrow"/>
              </a:rPr>
              <a:t>стоките </a:t>
            </a:r>
            <a:r>
              <a:rPr lang="bg-BG" sz="1200" dirty="0" smtClean="0">
                <a:latin typeface="Arial Narrow"/>
              </a:rPr>
              <a:t>против </a:t>
            </a:r>
            <a:r>
              <a:rPr lang="bg-BG" sz="1200" dirty="0" smtClean="0">
                <a:latin typeface="Arial Narrow"/>
              </a:rPr>
              <a:t>кражба </a:t>
            </a:r>
            <a:r>
              <a:rPr lang="bg-BG" sz="1200" dirty="0" smtClean="0">
                <a:latin typeface="Arial Narrow"/>
              </a:rPr>
              <a:t>на етап производство</a:t>
            </a:r>
            <a:endParaRPr lang="bg-BG" sz="1200" dirty="0">
              <a:latin typeface="Arial Narrow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438400" y="1957685"/>
            <a:ext cx="19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>
                <a:latin typeface="Arial Narrow"/>
              </a:rPr>
              <a:t> </a:t>
            </a:r>
            <a:r>
              <a:rPr lang="en-US" sz="1200" dirty="0" smtClean="0">
                <a:latin typeface="Arial Narrow"/>
              </a:rPr>
              <a:t>POS</a:t>
            </a:r>
            <a:r>
              <a:rPr lang="bg-BG" sz="1200" dirty="0" smtClean="0">
                <a:latin typeface="Arial Narrow"/>
              </a:rPr>
              <a:t>-системи</a:t>
            </a:r>
            <a:endParaRPr lang="en-US" sz="1200" dirty="0" smtClean="0">
              <a:latin typeface="Arial Narrow"/>
            </a:endParaRPr>
          </a:p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Системи за </a:t>
            </a:r>
            <a:r>
              <a:rPr lang="bg-BG" sz="1200" dirty="0" smtClean="0">
                <a:latin typeface="Arial Narrow"/>
              </a:rPr>
              <a:t>самообслужване</a:t>
            </a:r>
            <a:endParaRPr lang="bg-BG" sz="1200" dirty="0">
              <a:latin typeface="Arial Narrow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38400" y="2724150"/>
            <a:ext cx="198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Търговски и индустриални везни</a:t>
            </a:r>
          </a:p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Препакетиращи машини</a:t>
            </a:r>
            <a:endParaRPr lang="bg-BG" sz="1200" dirty="0">
              <a:latin typeface="Arial Narrow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438400" y="356235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Електронни стелажни етикети</a:t>
            </a:r>
            <a:endParaRPr lang="bg-BG" sz="1200" dirty="0">
              <a:latin typeface="Arial Narrow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Основни партньори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25" name="Picture 24" descr="Logo_AB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79950"/>
            <a:ext cx="2160000" cy="517958"/>
          </a:xfrm>
          <a:prstGeom prst="rect">
            <a:avLst/>
          </a:prstGeom>
        </p:spPr>
      </p:pic>
      <p:pic>
        <p:nvPicPr>
          <p:cNvPr id="26" name="Picture 25" descr="Logo_CKP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23950"/>
            <a:ext cx="2160000" cy="517958"/>
          </a:xfrm>
          <a:prstGeom prst="rect">
            <a:avLst/>
          </a:prstGeom>
        </p:spPr>
      </p:pic>
      <p:pic>
        <p:nvPicPr>
          <p:cNvPr id="27" name="Picture 26" descr="Logo_DL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23950"/>
            <a:ext cx="2160000" cy="517958"/>
          </a:xfrm>
          <a:prstGeom prst="rect">
            <a:avLst/>
          </a:prstGeom>
        </p:spPr>
      </p:pic>
      <p:pic>
        <p:nvPicPr>
          <p:cNvPr id="28" name="Picture 27" descr="Logo_IBM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951950"/>
            <a:ext cx="2160000" cy="517958"/>
          </a:xfrm>
          <a:prstGeom prst="rect">
            <a:avLst/>
          </a:prstGeom>
        </p:spPr>
      </p:pic>
      <p:pic>
        <p:nvPicPr>
          <p:cNvPr id="29" name="Picture 28" descr="Logo_SES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607950"/>
            <a:ext cx="2160000" cy="517958"/>
          </a:xfrm>
          <a:prstGeom prst="rect">
            <a:avLst/>
          </a:prstGeom>
        </p:spPr>
      </p:pic>
      <p:pic>
        <p:nvPicPr>
          <p:cNvPr id="31" name="Picture 30" descr="Logo_POS_Tuning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3607950"/>
            <a:ext cx="2160000" cy="517958"/>
          </a:xfrm>
          <a:prstGeom prst="rect">
            <a:avLst/>
          </a:prstGeom>
        </p:spPr>
      </p:pic>
      <p:pic>
        <p:nvPicPr>
          <p:cNvPr id="32" name="Picture 31" descr="Logo_CKP_METO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2779200"/>
            <a:ext cx="2160000" cy="517958"/>
          </a:xfrm>
          <a:prstGeom prst="rect">
            <a:avLst/>
          </a:prstGeom>
        </p:spPr>
      </p:pic>
      <p:pic>
        <p:nvPicPr>
          <p:cNvPr id="23" name="Picture 22" descr="Logo_CKP_ALPHA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1951200"/>
            <a:ext cx="2160000" cy="517958"/>
          </a:xfrm>
          <a:prstGeom prst="rect">
            <a:avLst/>
          </a:prstGeom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705600" y="2872085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</a:t>
            </a:r>
            <a:r>
              <a:rPr lang="bg-BG" sz="1200" dirty="0" smtClean="0">
                <a:latin typeface="Arial Narrow"/>
              </a:rPr>
              <a:t>Мърчъндайзинг решения</a:t>
            </a:r>
            <a:endParaRPr lang="en-US" sz="1200" dirty="0" smtClean="0">
              <a:latin typeface="Arial Narrow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705600" y="189315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</a:t>
            </a:r>
            <a:r>
              <a:rPr lang="bg-BG" sz="1200" dirty="0" smtClean="0">
                <a:latin typeface="Arial Narrow"/>
              </a:rPr>
              <a:t>Защита против </a:t>
            </a:r>
            <a:r>
              <a:rPr lang="bg-BG" sz="1200" dirty="0" smtClean="0">
                <a:latin typeface="Arial Narrow"/>
              </a:rPr>
              <a:t>кражба </a:t>
            </a:r>
            <a:r>
              <a:rPr lang="bg-BG" sz="1200" dirty="0" smtClean="0">
                <a:latin typeface="Arial Narrow"/>
              </a:rPr>
              <a:t>на високо-рискови продукти</a:t>
            </a:r>
            <a:endParaRPr lang="en-US" sz="1200" dirty="0" smtClean="0">
              <a:latin typeface="Arial Narrow"/>
            </a:endParaRPr>
          </a:p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</a:t>
            </a:r>
            <a:r>
              <a:rPr lang="bg-BG" sz="1200" dirty="0" smtClean="0">
                <a:latin typeface="Arial Narrow"/>
              </a:rPr>
              <a:t>Защита на продукти изложени на свободен достъп</a:t>
            </a:r>
            <a:endParaRPr lang="en-US" sz="1200" dirty="0" smtClean="0">
              <a:latin typeface="Arial Narrow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725400" y="3562350"/>
            <a:ext cx="234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</a:t>
            </a:r>
            <a:r>
              <a:rPr lang="bg-BG" sz="1200" dirty="0" smtClean="0">
                <a:latin typeface="Arial Narrow"/>
              </a:rPr>
              <a:t>Решения за оптимизация на стелажното пространство</a:t>
            </a:r>
          </a:p>
        </p:txBody>
      </p:sp>
      <p:pic>
        <p:nvPicPr>
          <p:cNvPr id="35" name="Picture 34" descr="RS_Logo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38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315913" y="456313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Клиенти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Клиенти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258762" y="814685"/>
            <a:ext cx="6294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1200" dirty="0" smtClean="0">
                <a:latin typeface="Times New Roman" charset="0"/>
              </a:rPr>
              <a:t>От първата ни инсталация през далечната </a:t>
            </a:r>
            <a:r>
              <a:rPr lang="en-US" sz="1200" dirty="0" smtClean="0">
                <a:latin typeface="Times New Roman" charset="0"/>
              </a:rPr>
              <a:t>1995 </a:t>
            </a:r>
            <a:r>
              <a:rPr lang="bg-BG" sz="1200" dirty="0" smtClean="0">
                <a:latin typeface="Times New Roman" charset="0"/>
              </a:rPr>
              <a:t>г., повече от </a:t>
            </a:r>
            <a:r>
              <a:rPr lang="en-US" sz="1200" dirty="0" smtClean="0">
                <a:latin typeface="Times New Roman" charset="0"/>
              </a:rPr>
              <a:t>1500 </a:t>
            </a:r>
            <a:r>
              <a:rPr lang="bg-BG" sz="1200" dirty="0" smtClean="0">
                <a:latin typeface="Times New Roman" charset="0"/>
              </a:rPr>
              <a:t>клиента от цялата страна, предпочетоха нашите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продукти и услуги. Днес</a:t>
            </a:r>
            <a:r>
              <a:rPr lang="en-US" sz="1200" dirty="0" smtClean="0">
                <a:latin typeface="Times New Roman" charset="0"/>
              </a:rPr>
              <a:t>,</a:t>
            </a:r>
            <a:r>
              <a:rPr lang="bg-BG" sz="1200" dirty="0" smtClean="0">
                <a:latin typeface="Times New Roman" charset="0"/>
              </a:rPr>
              <a:t> ТЪРГОВСКИ СИСТЕМИ е един от</a:t>
            </a:r>
            <a:endParaRPr lang="en-US" sz="1200" dirty="0" smtClean="0">
              <a:latin typeface="Times New Roman" charset="0"/>
            </a:endParaRPr>
          </a:p>
          <a:p>
            <a:r>
              <a:rPr lang="bg-BG" sz="1200" dirty="0" smtClean="0">
                <a:latin typeface="Times New Roman" charset="0"/>
              </a:rPr>
              <a:t>основните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доставчици на </a:t>
            </a:r>
            <a:r>
              <a:rPr lang="en-US" sz="1200" dirty="0" smtClean="0">
                <a:latin typeface="Times New Roman" charset="0"/>
              </a:rPr>
              <a:t>IT &amp; AIDC</a:t>
            </a:r>
            <a:r>
              <a:rPr lang="bg-BG" sz="1200" dirty="0" smtClean="0">
                <a:latin typeface="Times New Roman" charset="0"/>
              </a:rPr>
              <a:t> решения в България</a:t>
            </a:r>
            <a:r>
              <a:rPr lang="en-US" sz="1200" dirty="0" smtClean="0">
                <a:latin typeface="Times New Roman" charset="0"/>
              </a:rPr>
              <a:t>!</a:t>
            </a:r>
            <a:endParaRPr lang="bg-BG" sz="1200" dirty="0">
              <a:latin typeface="Times New Roman" charset="0"/>
            </a:endParaRP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8077200" y="3313152"/>
            <a:ext cx="91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bg-BG" sz="1000" i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Arial"/>
              </a:rPr>
              <a:t>Това място е запазено за Вас</a:t>
            </a:r>
            <a:r>
              <a:rPr lang="en-US" sz="1000" i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Arial"/>
              </a:rPr>
              <a:t>!</a:t>
            </a:r>
            <a:endParaRPr lang="en-US" sz="1000" i="1" dirty="0">
              <a:solidFill>
                <a:schemeClr val="bg1"/>
              </a:solidFill>
              <a:effectLst>
                <a:outerShdw blurRad="508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2" name="Picture 11" descr="RS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pic>
        <p:nvPicPr>
          <p:cNvPr id="15" name="Picture 14" descr="ClientMap_BG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1504950"/>
            <a:ext cx="4672501" cy="3276000"/>
          </a:xfrm>
          <a:prstGeom prst="rect">
            <a:avLst/>
          </a:prstGeom>
        </p:spPr>
      </p:pic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  <p:pic>
        <p:nvPicPr>
          <p:cNvPr id="17" name="Picture 16" descr="Logo_Mix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506" y="814684"/>
            <a:ext cx="1867694" cy="407771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7620000" y="3728730"/>
            <a:ext cx="609600" cy="595620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315913" y="456313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Офиси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Офиси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190999" y="1657350"/>
            <a:ext cx="1981201" cy="27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bg-BG" sz="1400" u="sng" dirty="0" smtClean="0">
                <a:latin typeface="Times New Roman" charset="0"/>
              </a:rPr>
              <a:t>Централен офис</a:t>
            </a:r>
            <a:r>
              <a:rPr lang="en-US" sz="1400" u="sng" dirty="0" smtClean="0">
                <a:latin typeface="Times New Roman" charset="0"/>
              </a:rPr>
              <a:t>:</a:t>
            </a:r>
            <a:endParaRPr lang="bg-BG" sz="1400" u="sng" dirty="0">
              <a:latin typeface="Times New Roman" charset="0"/>
            </a:endParaRP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Пловдив</a:t>
            </a:r>
            <a:endParaRPr lang="en-US" sz="1400" dirty="0" smtClean="0">
              <a:latin typeface="Times New Roman" charset="0"/>
            </a:endParaRP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1400" dirty="0" smtClean="0">
              <a:latin typeface="Times New Roman" charset="0"/>
            </a:endParaRPr>
          </a:p>
          <a:p>
            <a:pPr>
              <a:spcBef>
                <a:spcPct val="40000"/>
              </a:spcBef>
            </a:pPr>
            <a:r>
              <a:rPr lang="bg-BG" sz="1400" u="sng" dirty="0" smtClean="0">
                <a:latin typeface="Times New Roman" charset="0"/>
              </a:rPr>
              <a:t>Регионални офиси: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София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Варна</a:t>
            </a:r>
            <a:endParaRPr lang="en-US" sz="1400" dirty="0" smtClean="0">
              <a:latin typeface="Times New Roman" charset="0"/>
            </a:endParaRP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Бургас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Плевен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Велико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Търново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50825" y="895350"/>
            <a:ext cx="7902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bg-BG" sz="1400" dirty="0" smtClean="0">
                <a:latin typeface="Times New Roman" charset="0"/>
              </a:rPr>
              <a:t>Нашата инфраструктура от офиси в основните градове на страната ни дава възможност да бъдем близо до своите клиенти и да окажем услуга във всяка точка, където е необходима</a:t>
            </a:r>
            <a:r>
              <a:rPr lang="en-US" sz="1400" dirty="0" smtClean="0">
                <a:latin typeface="Times New Roman" charset="0"/>
              </a:rPr>
              <a:t>.</a:t>
            </a:r>
            <a:endParaRPr lang="bg-BG" sz="1400" dirty="0">
              <a:latin typeface="Times New Roman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629400" y="2724150"/>
            <a:ext cx="2362200" cy="1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</a:pPr>
            <a:r>
              <a:rPr lang="bg-BG" sz="1000" u="sng" dirty="0" smtClean="0">
                <a:latin typeface="Times New Roman" charset="0"/>
              </a:rPr>
              <a:t>Знаете ли, че</a:t>
            </a:r>
            <a:r>
              <a:rPr lang="en-US" sz="1000" u="sng" dirty="0" smtClean="0">
                <a:latin typeface="Times New Roman" charset="0"/>
              </a:rPr>
              <a:t> ?</a:t>
            </a:r>
            <a:endParaRPr lang="bg-BG" sz="1000" u="sng" dirty="0" smtClean="0">
              <a:latin typeface="Times New Roman" charset="0"/>
            </a:endParaRPr>
          </a:p>
          <a:p>
            <a:pPr marL="0" lvl="1">
              <a:spcBef>
                <a:spcPts val="500"/>
              </a:spcBef>
              <a:buFontTx/>
              <a:buChar char="•"/>
            </a:pPr>
            <a:r>
              <a:rPr lang="en-US" sz="1000" dirty="0" smtClean="0">
                <a:latin typeface="Times New Roman" charset="0"/>
              </a:rPr>
              <a:t> </a:t>
            </a:r>
            <a:r>
              <a:rPr lang="bg-BG" sz="1000" dirty="0" smtClean="0">
                <a:latin typeface="Times New Roman" charset="0"/>
              </a:rPr>
              <a:t>Има</a:t>
            </a:r>
            <a:r>
              <a:rPr lang="en-US" sz="1000" dirty="0" smtClean="0">
                <a:latin typeface="Times New Roman" charset="0"/>
              </a:rPr>
              <a:t> 56%</a:t>
            </a:r>
            <a:r>
              <a:rPr lang="en-US" sz="1000" baseline="50000" dirty="0" smtClean="0">
                <a:latin typeface="Times New Roman" charset="0"/>
              </a:rPr>
              <a:t>*</a:t>
            </a:r>
            <a:r>
              <a:rPr lang="en-US" sz="1000" dirty="0" smtClean="0">
                <a:latin typeface="Times New Roman" charset="0"/>
              </a:rPr>
              <a:t> </a:t>
            </a:r>
            <a:r>
              <a:rPr lang="bg-BG" sz="1000" dirty="0" smtClean="0">
                <a:latin typeface="Times New Roman" charset="0"/>
              </a:rPr>
              <a:t>шанс</a:t>
            </a:r>
            <a:r>
              <a:rPr lang="en-US" sz="1000" dirty="0" smtClean="0">
                <a:latin typeface="Times New Roman" charset="0"/>
              </a:rPr>
              <a:t> </a:t>
            </a:r>
            <a:r>
              <a:rPr lang="bg-BG" sz="1000" dirty="0" smtClean="0">
                <a:latin typeface="Times New Roman" charset="0"/>
              </a:rPr>
              <a:t>да имаме офис във Вашия град</a:t>
            </a:r>
            <a:endParaRPr lang="en-US" sz="1000" dirty="0" smtClean="0">
              <a:latin typeface="Times New Roman" charset="0"/>
            </a:endParaRPr>
          </a:p>
          <a:p>
            <a:pPr marL="0" lvl="1">
              <a:spcBef>
                <a:spcPts val="500"/>
              </a:spcBef>
              <a:buFontTx/>
              <a:buChar char="•"/>
            </a:pPr>
            <a:r>
              <a:rPr lang="en-US" sz="1000" dirty="0" smtClean="0">
                <a:latin typeface="Times New Roman" charset="0"/>
              </a:rPr>
              <a:t> </a:t>
            </a:r>
            <a:r>
              <a:rPr lang="bg-BG" sz="1000" dirty="0" smtClean="0">
                <a:latin typeface="Times New Roman" charset="0"/>
              </a:rPr>
              <a:t>Или</a:t>
            </a:r>
            <a:r>
              <a:rPr lang="en-US" sz="1000" dirty="0" smtClean="0">
                <a:latin typeface="Times New Roman" charset="0"/>
              </a:rPr>
              <a:t>,</a:t>
            </a:r>
            <a:r>
              <a:rPr lang="bg-BG" sz="1000" dirty="0" smtClean="0">
                <a:latin typeface="Times New Roman" charset="0"/>
              </a:rPr>
              <a:t> ако не, то </a:t>
            </a:r>
            <a:r>
              <a:rPr lang="en-US" sz="1000" dirty="0" smtClean="0">
                <a:latin typeface="Times New Roman" charset="0"/>
              </a:rPr>
              <a:t>82%</a:t>
            </a:r>
            <a:r>
              <a:rPr lang="en-US" sz="1000" baseline="50000" dirty="0" smtClean="0">
                <a:latin typeface="Times New Roman" charset="0"/>
              </a:rPr>
              <a:t>*</a:t>
            </a:r>
            <a:r>
              <a:rPr lang="en-US" sz="1000" dirty="0" smtClean="0">
                <a:latin typeface="Times New Roman" charset="0"/>
              </a:rPr>
              <a:t> </a:t>
            </a:r>
            <a:r>
              <a:rPr lang="bg-BG" sz="1000" dirty="0" smtClean="0">
                <a:latin typeface="Times New Roman" charset="0"/>
              </a:rPr>
              <a:t>вероятно сме до </a:t>
            </a:r>
            <a:r>
              <a:rPr lang="en-US" sz="1000" dirty="0" smtClean="0">
                <a:latin typeface="Times New Roman" charset="0"/>
              </a:rPr>
              <a:t>50 km </a:t>
            </a:r>
            <a:r>
              <a:rPr lang="bg-BG" sz="1000" dirty="0" smtClean="0">
                <a:latin typeface="Times New Roman" charset="0"/>
              </a:rPr>
              <a:t>далеч от Вас</a:t>
            </a:r>
            <a:endParaRPr lang="en-US" sz="1000" dirty="0" smtClean="0">
              <a:latin typeface="Times New Roman" charset="0"/>
            </a:endParaRPr>
          </a:p>
          <a:p>
            <a:pPr marL="0" lvl="1">
              <a:spcBef>
                <a:spcPts val="500"/>
              </a:spcBef>
            </a:pPr>
            <a:endParaRPr lang="en-US" sz="1000" dirty="0" smtClean="0">
              <a:latin typeface="Times New Roman" charset="0"/>
            </a:endParaRPr>
          </a:p>
          <a:p>
            <a:pPr marL="0" lvl="1">
              <a:spcBef>
                <a:spcPct val="40000"/>
              </a:spcBef>
            </a:pPr>
            <a:r>
              <a:rPr lang="en-US" sz="800" baseline="50000" dirty="0" smtClean="0">
                <a:latin typeface="Times New Roman" charset="0"/>
              </a:rPr>
              <a:t>*) </a:t>
            </a:r>
            <a:r>
              <a:rPr lang="bg-BG" sz="800" dirty="0" smtClean="0">
                <a:latin typeface="Times New Roman" charset="0"/>
              </a:rPr>
              <a:t>Процентът е изчислен на база статистиката на населението в градовете на страната</a:t>
            </a:r>
            <a:endParaRPr lang="en-US" sz="800" dirty="0" smtClean="0">
              <a:latin typeface="Times New Roman" charset="0"/>
            </a:endParaRPr>
          </a:p>
        </p:txBody>
      </p:sp>
      <p:pic>
        <p:nvPicPr>
          <p:cNvPr id="12" name="Picture 11" descr="RS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pic>
        <p:nvPicPr>
          <p:cNvPr id="15" name="Picture 14" descr="OfficeMap_BG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" y="1677600"/>
            <a:ext cx="3871163" cy="2725200"/>
          </a:xfrm>
          <a:prstGeom prst="rect">
            <a:avLst/>
          </a:prstGeom>
        </p:spPr>
      </p:pic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Софтуер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STORE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®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5715000" cy="777875"/>
          </a:xfrm>
        </p:spPr>
        <p:txBody>
          <a:bodyPr>
            <a:normAutofit/>
          </a:bodyPr>
          <a:lstStyle/>
          <a:p>
            <a:pPr algn="l"/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Софтуерни решения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38600" y="971550"/>
            <a:ext cx="4953000" cy="35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bg-BG" sz="1400" b="1" u="sng" dirty="0" smtClean="0">
                <a:latin typeface="Times New Roman" charset="0"/>
              </a:rPr>
              <a:t>Системата </a:t>
            </a:r>
            <a:r>
              <a:rPr lang="en-US" sz="1400" b="1" i="1" u="sng" dirty="0" smtClean="0">
                <a:latin typeface="Times New Roman" charset="0"/>
              </a:rPr>
              <a:t>STORE</a:t>
            </a:r>
            <a:r>
              <a:rPr lang="en-US" sz="1400" b="1" i="1" baseline="30000" dirty="0" smtClean="0">
                <a:latin typeface="Times New Roman" charset="0"/>
              </a:rPr>
              <a:t>®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е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доказан софтуер за автоматизация и управление на търговски обекти</a:t>
            </a:r>
            <a:r>
              <a:rPr lang="en-US" sz="1400" dirty="0" smtClean="0">
                <a:latin typeface="Times New Roman" charset="0"/>
              </a:rPr>
              <a:t>: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Пълна бек-офис автоматизация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Оптимизиран и лесен за работа фронт-офис</a:t>
            </a:r>
            <a:r>
              <a:rPr lang="en-US" sz="1200" dirty="0" smtClean="0">
                <a:latin typeface="Times New Roman" charset="0"/>
              </a:rPr>
              <a:t>/POS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Поддръжка на мобилни терминали за автоматизация на ежедневните задачи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Управление на веригата за доставки</a:t>
            </a:r>
            <a:r>
              <a:rPr lang="en-US" sz="1200" dirty="0" smtClean="0">
                <a:latin typeface="Times New Roman" charset="0"/>
              </a:rPr>
              <a:t> (SCM</a:t>
            </a:r>
            <a:r>
              <a:rPr lang="en-US" sz="1200" dirty="0">
                <a:latin typeface="Times New Roman" charset="0"/>
              </a:rPr>
              <a:t>)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Централизиран контрол на цялата верига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Автоматизирано генериране за заявки</a:t>
            </a:r>
            <a:endParaRPr lang="en-US" sz="1200" dirty="0" smtClean="0">
              <a:latin typeface="Times New Roman" charset="0"/>
            </a:endParaRP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Системи “лоялен клиент”</a:t>
            </a:r>
            <a:endParaRPr lang="en-US" sz="1200" dirty="0" smtClean="0">
              <a:latin typeface="Times New Roman" charset="0"/>
            </a:endParaRP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Проследимост на стоката и контрол на сроковете на годност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100</a:t>
            </a:r>
            <a:r>
              <a:rPr lang="bg-BG" sz="1200" dirty="0">
                <a:latin typeface="Times New Roman" charset="0"/>
              </a:rPr>
              <a:t>%</a:t>
            </a:r>
            <a:r>
              <a:rPr lang="bg-BG" sz="1200" dirty="0" smtClean="0">
                <a:latin typeface="Times New Roman" charset="0"/>
              </a:rPr>
              <a:t> работа в реално време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Off</a:t>
            </a:r>
            <a:r>
              <a:rPr lang="en-US" sz="1200" dirty="0">
                <a:latin typeface="Times New Roman" charset="0"/>
              </a:rPr>
              <a:t>-Line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система за авариен режим на работа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Вградена поддръжка на широка гама от специализиран </a:t>
            </a:r>
            <a:r>
              <a:rPr lang="en-US" sz="1200" dirty="0" smtClean="0">
                <a:latin typeface="Times New Roman" charset="0"/>
              </a:rPr>
              <a:t>POS</a:t>
            </a:r>
            <a:r>
              <a:rPr lang="bg-BG" sz="1200" dirty="0" smtClean="0">
                <a:latin typeface="Times New Roman" charset="0"/>
              </a:rPr>
              <a:t>-хардуер</a:t>
            </a:r>
            <a:endParaRPr lang="en-US" sz="1200" dirty="0" smtClean="0">
              <a:latin typeface="Times New Roman" charset="0"/>
            </a:endParaRP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Контрол на оперативните разходи</a:t>
            </a:r>
            <a:endParaRPr lang="en-US" sz="1200" dirty="0" smtClean="0">
              <a:latin typeface="Times New Roman" charset="0"/>
            </a:endParaRP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Автоматизация на локалното производство</a:t>
            </a:r>
          </a:p>
          <a:p>
            <a:pPr marL="180000">
              <a:spcBef>
                <a:spcPts val="1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Интелигентен и интуитивен потребителски интерфейс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2" name="Picture 11" descr="STORE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400" y="133200"/>
            <a:ext cx="1053196" cy="640800"/>
          </a:xfrm>
          <a:prstGeom prst="rect">
            <a:avLst/>
          </a:prstGeom>
        </p:spPr>
      </p:pic>
      <p:pic>
        <p:nvPicPr>
          <p:cNvPr id="13" name="Picture 12" descr="STORE_Screenshots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0" y="1268550"/>
            <a:ext cx="3582552" cy="3589200"/>
          </a:xfrm>
          <a:prstGeom prst="rect">
            <a:avLst/>
          </a:prstGeom>
        </p:spPr>
      </p:pic>
      <p:pic>
        <p:nvPicPr>
          <p:cNvPr id="11" name="Picture 10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7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LS_Magellan copy.psd"/>
          <p:cNvPicPr>
            <a:picLocks noChangeAspect="1"/>
          </p:cNvPicPr>
          <p:nvPr/>
        </p:nvPicPr>
        <p:blipFill>
          <a:blip r:embed="rId3"/>
          <a:srcRect l="12271" b="25461"/>
          <a:stretch>
            <a:fillRect/>
          </a:stretch>
        </p:blipFill>
        <p:spPr>
          <a:xfrm>
            <a:off x="0" y="2183595"/>
            <a:ext cx="4712413" cy="2894400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Datalogic Scanning</a:t>
            </a:r>
            <a:endParaRPr lang="en-US" sz="2800" dirty="0">
              <a:solidFill>
                <a:srgbClr val="F2FDF7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648200" cy="777875"/>
          </a:xfrm>
        </p:spPr>
        <p:txBody>
          <a:bodyPr/>
          <a:lstStyle/>
          <a:p>
            <a:pPr algn="l"/>
            <a:r>
              <a:rPr lang="bg-BG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Баркод скенери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572000" y="1242199"/>
            <a:ext cx="4305299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Високо-производителни</a:t>
            </a:r>
            <a:r>
              <a:rPr lang="en-US" sz="1200" b="1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баркод скенери</a:t>
            </a:r>
            <a:r>
              <a:rPr lang="en-US" sz="1200" b="1" dirty="0" smtClean="0">
                <a:latin typeface="Times New Roman" charset="0"/>
              </a:rPr>
              <a:t> – </a:t>
            </a:r>
            <a:r>
              <a:rPr lang="bg-BG" sz="1200" b="1" dirty="0" smtClean="0">
                <a:latin typeface="Times New Roman" charset="0"/>
              </a:rPr>
              <a:t>Magellan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Биоптични вградени скенери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Едноравнинни вградени и настолни скенери</a:t>
            </a:r>
            <a:endParaRPr lang="en-US" sz="1200" dirty="0" smtClean="0">
              <a:latin typeface="Times New Roman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Ръчни баркод скенери</a:t>
            </a:r>
            <a:r>
              <a:rPr lang="en-US" sz="1200" b="1" dirty="0" smtClean="0">
                <a:latin typeface="Times New Roman" charset="0"/>
              </a:rPr>
              <a:t> – QuickScan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  <a:r>
              <a:rPr lang="en-US" sz="1200" b="1" dirty="0" smtClean="0">
                <a:latin typeface="Times New Roman" charset="0"/>
              </a:rPr>
              <a:t>, Gryphon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  <a:endParaRPr lang="en-US" sz="1200" b="1" dirty="0" smtClean="0">
              <a:latin typeface="Times New Roman" charset="0"/>
            </a:endParaRP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Жични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Безжични – </a:t>
            </a:r>
            <a:r>
              <a:rPr lang="en-US" sz="1200" dirty="0" smtClean="0">
                <a:latin typeface="Times New Roman" charset="0"/>
              </a:rPr>
              <a:t>Bluetooth </a:t>
            </a:r>
            <a:r>
              <a:rPr lang="bg-BG" sz="1200" dirty="0" smtClean="0">
                <a:latin typeface="Times New Roman" charset="0"/>
              </a:rPr>
              <a:t>и </a:t>
            </a:r>
            <a:r>
              <a:rPr lang="en-US" sz="1200" dirty="0" smtClean="0">
                <a:latin typeface="Times New Roman" charset="0"/>
              </a:rPr>
              <a:t>RF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Индустриални баркод скенери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– PowerScan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проектирани да работят в тежки индустриални условия</a:t>
            </a:r>
            <a:endParaRPr lang="en-US" sz="1200" dirty="0" smtClean="0">
              <a:latin typeface="Times New Roman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Приложение</a:t>
            </a:r>
            <a:r>
              <a:rPr lang="en-US" sz="1200" b="1" dirty="0" smtClean="0">
                <a:latin typeface="Times New Roman" charset="0"/>
              </a:rPr>
              <a:t>/</a:t>
            </a:r>
            <a:r>
              <a:rPr lang="bg-BG" sz="1200" b="1" dirty="0" smtClean="0">
                <a:latin typeface="Times New Roman" charset="0"/>
              </a:rPr>
              <a:t>инд. сектори</a:t>
            </a:r>
            <a:r>
              <a:rPr lang="en-US" sz="1200" dirty="0" smtClean="0">
                <a:latin typeface="Times New Roman" charset="0"/>
              </a:rPr>
              <a:t> – </a:t>
            </a:r>
            <a:r>
              <a:rPr lang="bg-BG" sz="1200" dirty="0" smtClean="0">
                <a:latin typeface="Times New Roman" charset="0"/>
              </a:rPr>
              <a:t>търговия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складиране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производство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логистика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пощенски услуги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банки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здравеопазване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публична администрацяи и мн. други</a:t>
            </a:r>
            <a:endParaRPr lang="en-US" sz="1200" dirty="0" smtClean="0">
              <a:latin typeface="Times New Roman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Поддържани баркод формати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–</a:t>
            </a:r>
            <a:r>
              <a:rPr lang="bg-BG" sz="1200" dirty="0" smtClean="0">
                <a:latin typeface="Times New Roman" charset="0"/>
              </a:rPr>
              <a:t> всички стандартни</a:t>
            </a:r>
            <a:r>
              <a:rPr lang="en-US" sz="1200" dirty="0" smtClean="0">
                <a:latin typeface="Times New Roman" charset="0"/>
              </a:rPr>
              <a:t> 1D </a:t>
            </a:r>
            <a:r>
              <a:rPr lang="bg-BG" sz="1200" dirty="0" smtClean="0">
                <a:latin typeface="Times New Roman" charset="0"/>
              </a:rPr>
              <a:t>и</a:t>
            </a:r>
            <a:r>
              <a:rPr lang="en-US" sz="1200" dirty="0" smtClean="0">
                <a:latin typeface="Times New Roman" charset="0"/>
              </a:rPr>
              <a:t> 2D </a:t>
            </a:r>
            <a:r>
              <a:rPr lang="bg-BG" sz="1200" dirty="0" smtClean="0">
                <a:latin typeface="Times New Roman" charset="0"/>
              </a:rPr>
              <a:t>баркодове</a:t>
            </a:r>
            <a:r>
              <a:rPr lang="en-US" sz="1200" dirty="0" smtClean="0">
                <a:latin typeface="Times New Roman" charset="0"/>
              </a:rPr>
              <a:t> (</a:t>
            </a:r>
            <a:r>
              <a:rPr lang="bg-BG" sz="1200" dirty="0" smtClean="0">
                <a:latin typeface="Times New Roman" charset="0"/>
              </a:rPr>
              <a:t>в зависимост от модела</a:t>
            </a:r>
            <a:r>
              <a:rPr lang="en-US" sz="1200" dirty="0" smtClean="0">
                <a:latin typeface="Times New Roman" charset="0"/>
              </a:rPr>
              <a:t>)</a:t>
            </a:r>
            <a:r>
              <a:rPr lang="bg-BG" sz="1200" dirty="0" smtClean="0">
                <a:latin typeface="Times New Roman" charset="0"/>
              </a:rPr>
              <a:t>,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вкл.</a:t>
            </a:r>
            <a:r>
              <a:rPr lang="en-US" sz="1200" dirty="0" smtClean="0">
                <a:latin typeface="Times New Roman" charset="0"/>
              </a:rPr>
              <a:t> GS1 DataBar and DataMatrix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6" name="Picture 15" descr="Logo_DL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pic>
        <p:nvPicPr>
          <p:cNvPr id="12" name="Picture 11" descr="RS_Logo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LM_F4420.psd"/>
          <p:cNvPicPr>
            <a:picLocks noChangeAspect="1"/>
          </p:cNvPicPr>
          <p:nvPr/>
        </p:nvPicPr>
        <p:blipFill>
          <a:blip r:embed="rId2"/>
          <a:srcRect l="23989" b="33349"/>
          <a:stretch>
            <a:fillRect/>
          </a:stretch>
        </p:blipFill>
        <p:spPr>
          <a:xfrm>
            <a:off x="0" y="1276350"/>
            <a:ext cx="3260424" cy="3428190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5562600" cy="777875"/>
          </a:xfrm>
        </p:spPr>
        <p:txBody>
          <a:bodyPr>
            <a:normAutofit/>
          </a:bodyPr>
          <a:lstStyle/>
          <a:p>
            <a:pPr algn="l"/>
            <a:r>
              <a:rPr lang="bg-BG" sz="40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Мобилни терминали</a:t>
            </a:r>
            <a:endParaRPr lang="bg-BG" sz="40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Datalogic Mobile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3" name="Picture 12" descr="Logo_DL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33800" y="1352550"/>
            <a:ext cx="5181600" cy="31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00"/>
              </a:spcBef>
            </a:pPr>
            <a:r>
              <a:rPr lang="bg-BG" sz="1200" b="1" u="sng" dirty="0" smtClean="0">
                <a:latin typeface="Times New Roman" charset="0"/>
              </a:rPr>
              <a:t>Приложение</a:t>
            </a:r>
            <a:r>
              <a:rPr lang="en-US" sz="1200" b="1" u="sng" dirty="0" smtClean="0">
                <a:latin typeface="Times New Roman" charset="0"/>
              </a:rPr>
              <a:t>:</a:t>
            </a:r>
            <a:endParaRPr lang="en-US" sz="1200" dirty="0" smtClean="0">
              <a:latin typeface="Times New Roman" charset="0"/>
            </a:endParaRP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Търговия</a:t>
            </a:r>
            <a:r>
              <a:rPr lang="en-US" sz="1200" b="1" dirty="0" smtClean="0">
                <a:latin typeface="Times New Roman" charset="0"/>
              </a:rPr>
              <a:t>: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супермаркети, кеш енд кери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магазини тип “направи си сам”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специализирани магазини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аптеки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дрогерии</a:t>
            </a:r>
            <a:r>
              <a:rPr lang="en-US" sz="1200" dirty="0" smtClean="0">
                <a:latin typeface="Times New Roman" charset="0"/>
              </a:rPr>
              <a:t> – </a:t>
            </a:r>
            <a:r>
              <a:rPr lang="bg-BG" sz="1200" dirty="0" smtClean="0">
                <a:latin typeface="Times New Roman" charset="0"/>
              </a:rPr>
              <a:t>управление на склада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ревизии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инвентаризация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презареждане на стелажи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цени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поръчки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асистирани продажби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мобилни продажби</a:t>
            </a:r>
            <a:r>
              <a:rPr lang="en-US" sz="1200" dirty="0" smtClean="0">
                <a:latin typeface="Times New Roman" charset="0"/>
              </a:rPr>
              <a:t> (</a:t>
            </a:r>
            <a:r>
              <a:rPr lang="bg-BG" sz="1200" dirty="0" smtClean="0">
                <a:latin typeface="Times New Roman" charset="0"/>
              </a:rPr>
              <a:t>изчистване на опашки</a:t>
            </a:r>
            <a:r>
              <a:rPr lang="en-US" sz="1200" dirty="0" smtClean="0">
                <a:latin typeface="Times New Roman" charset="0"/>
              </a:rPr>
              <a:t>)</a:t>
            </a: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Търговия на едро</a:t>
            </a:r>
            <a:r>
              <a:rPr lang="en-US" sz="1200" b="1" dirty="0" smtClean="0">
                <a:latin typeface="Times New Roman" charset="0"/>
              </a:rPr>
              <a:t> – </a:t>
            </a:r>
            <a:r>
              <a:rPr lang="bg-BG" sz="1200" dirty="0" smtClean="0">
                <a:latin typeface="Times New Roman" charset="0"/>
              </a:rPr>
              <a:t>ревизии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инвентаризация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намиране/събиране/приемане/изпращане на стока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презареждане на стелажи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цени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крос-докинг</a:t>
            </a:r>
            <a:endParaRPr lang="en-US" sz="1200" dirty="0" smtClean="0">
              <a:latin typeface="Times New Roman" charset="0"/>
            </a:endParaRPr>
          </a:p>
          <a:p>
            <a:pPr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b="1" dirty="0" smtClean="0">
                <a:latin typeface="Times New Roman" charset="0"/>
              </a:rPr>
              <a:t>Мобилна автоматизация</a:t>
            </a:r>
            <a:r>
              <a:rPr lang="en-US" sz="1200" b="1" dirty="0" smtClean="0">
                <a:latin typeface="Times New Roman" charset="0"/>
              </a:rPr>
              <a:t>: </a:t>
            </a:r>
            <a:r>
              <a:rPr lang="bg-BG" sz="1200" b="1" dirty="0" smtClean="0">
                <a:latin typeface="Times New Roman" charset="0"/>
              </a:rPr>
              <a:t>продажби</a:t>
            </a:r>
            <a:r>
              <a:rPr lang="en-US" sz="1200" b="1" dirty="0" smtClean="0">
                <a:latin typeface="Times New Roman" charset="0"/>
              </a:rPr>
              <a:t>, </a:t>
            </a:r>
            <a:r>
              <a:rPr lang="bg-BG" sz="1200" b="1" dirty="0" smtClean="0">
                <a:latin typeface="Times New Roman" charset="0"/>
              </a:rPr>
              <a:t>услуги, куриери</a:t>
            </a:r>
            <a:r>
              <a:rPr lang="en-US" sz="1200" dirty="0" smtClean="0">
                <a:latin typeface="Times New Roman" charset="0"/>
              </a:rPr>
              <a:t> – </a:t>
            </a:r>
            <a:r>
              <a:rPr lang="bg-BG" sz="1200" dirty="0" smtClean="0">
                <a:latin typeface="Times New Roman" charset="0"/>
              </a:rPr>
              <a:t>управление на работна ръка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приемане и доставяне на пратки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приемо-предавателни протоколи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авто-парк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контрол на достъпа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наличността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поръчките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справка за поръчки и цени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контакти /</a:t>
            </a:r>
            <a:r>
              <a:rPr lang="en-US" sz="1200" dirty="0" smtClean="0">
                <a:latin typeface="Times New Roman" charset="0"/>
              </a:rPr>
              <a:t>CRM</a:t>
            </a:r>
            <a:r>
              <a:rPr lang="bg-BG" sz="1200" dirty="0" smtClean="0">
                <a:latin typeface="Times New Roman" charset="0"/>
              </a:rPr>
              <a:t>/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управление на маршрути</a:t>
            </a:r>
            <a:endParaRPr lang="en-US" sz="1200" dirty="0" smtClean="0">
              <a:latin typeface="Times New Roman" charset="0"/>
            </a:endParaRPr>
          </a:p>
          <a:p>
            <a:pPr>
              <a:spcBef>
                <a:spcPts val="200"/>
              </a:spcBef>
            </a:pPr>
            <a:r>
              <a:rPr lang="bg-BG" sz="1200" b="1" u="sng" dirty="0" smtClean="0">
                <a:latin typeface="Times New Roman" charset="0"/>
              </a:rPr>
              <a:t>Комуникации</a:t>
            </a:r>
            <a:r>
              <a:rPr lang="en-US" sz="1200" b="1" u="sng" dirty="0" smtClean="0">
                <a:latin typeface="Times New Roman" charset="0"/>
              </a:rPr>
              <a:t>:</a:t>
            </a:r>
            <a:r>
              <a:rPr lang="en-US" sz="1200" dirty="0" smtClean="0">
                <a:latin typeface="Times New Roman" charset="0"/>
              </a:rPr>
              <a:t> GSM/GPRS/EDGE, UMTS HSDPA, 802.11b/g, Bluetooth, GPS</a:t>
            </a:r>
          </a:p>
          <a:p>
            <a:pPr>
              <a:spcBef>
                <a:spcPts val="200"/>
              </a:spcBef>
            </a:pPr>
            <a:r>
              <a:rPr lang="bg-BG" sz="1200" b="1" u="sng" dirty="0" smtClean="0">
                <a:latin typeface="Times New Roman" charset="0"/>
              </a:rPr>
              <a:t>Операционни системи</a:t>
            </a:r>
            <a:r>
              <a:rPr lang="en-US" sz="1200" b="1" u="sng" dirty="0" smtClean="0">
                <a:latin typeface="Times New Roman" charset="0"/>
              </a:rPr>
              <a:t>:</a:t>
            </a:r>
            <a:r>
              <a:rPr lang="en-US" sz="1200" dirty="0" smtClean="0">
                <a:latin typeface="Times New Roman" charset="0"/>
              </a:rPr>
              <a:t> Windows CE, Windows Mobile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1467" y="829330"/>
            <a:ext cx="818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bg-BG" sz="1400" dirty="0" smtClean="0">
                <a:latin typeface="Times New Roman" charset="0"/>
              </a:rPr>
              <a:t>Широка гама от индустриални мобилни терминали с вграден баркод</a:t>
            </a:r>
            <a:r>
              <a:rPr lang="bg-BG" sz="1400" dirty="0" smtClean="0">
                <a:latin typeface="Times New Roman" charset="0"/>
              </a:rPr>
              <a:t> скенер</a:t>
            </a:r>
            <a:r>
              <a:rPr lang="en-US" sz="1400" dirty="0" smtClean="0">
                <a:latin typeface="Times New Roman" charset="0"/>
              </a:rPr>
              <a:t>, </a:t>
            </a:r>
            <a:r>
              <a:rPr lang="bg-BG" sz="1400" dirty="0" smtClean="0">
                <a:latin typeface="Times New Roman" charset="0"/>
              </a:rPr>
              <a:t>сензорен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дисплей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и богат набор от комуникационни възможности</a:t>
            </a:r>
            <a:r>
              <a:rPr lang="en-US" sz="1400" dirty="0" smtClean="0">
                <a:latin typeface="Times New Roman" charset="0"/>
              </a:rPr>
              <a:t>.</a:t>
            </a:r>
            <a:endParaRPr lang="en-US" sz="1400" dirty="0">
              <a:latin typeface="Times New Roman" charset="0"/>
            </a:endParaRPr>
          </a:p>
        </p:txBody>
      </p:sp>
      <p:pic>
        <p:nvPicPr>
          <p:cNvPr id="17" name="Picture 16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KP_Plaz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225" y="845708"/>
            <a:ext cx="958850" cy="4164442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0"/>
            <a:ext cx="5114925" cy="1295400"/>
          </a:xfrm>
        </p:spPr>
        <p:txBody>
          <a:bodyPr>
            <a:normAutofit/>
          </a:bodyPr>
          <a:lstStyle/>
          <a:p>
            <a:pPr algn="l"/>
            <a:r>
              <a:rPr lang="bg-BG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Системи за защита на стоката против кражби</a:t>
            </a:r>
            <a:endParaRPr lang="bg-BG" sz="36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Checkpoint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0" name="Picture 9" descr="Logo_CKP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pic>
        <p:nvPicPr>
          <p:cNvPr id="11" name="Picture 10" descr="CKP_SellMoreLoseLess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3061518"/>
            <a:ext cx="4743450" cy="2032437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8313" y="1504950"/>
            <a:ext cx="43195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Системи за защита на стоката против кражби. Технологии</a:t>
            </a:r>
            <a:r>
              <a:rPr lang="en-US" sz="1200" dirty="0" smtClean="0">
                <a:latin typeface="Times New Roman" charset="0"/>
              </a:rPr>
              <a:t>:</a:t>
            </a:r>
            <a:endParaRPr lang="bg-BG" sz="1200" dirty="0"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Радио-честотна </a:t>
            </a:r>
            <a:r>
              <a:rPr lang="bg-BG" sz="1200" dirty="0">
                <a:latin typeface="Times New Roman" charset="0"/>
              </a:rPr>
              <a:t>(</a:t>
            </a:r>
            <a:r>
              <a:rPr lang="en-US" sz="1200" dirty="0">
                <a:latin typeface="Times New Roman" charset="0"/>
              </a:rPr>
              <a:t>RF</a:t>
            </a:r>
            <a:r>
              <a:rPr lang="bg-BG" sz="1200" dirty="0">
                <a:latin typeface="Times New Roman" charset="0"/>
              </a:rPr>
              <a:t>)</a:t>
            </a:r>
            <a:endParaRPr lang="en-US" sz="1200" dirty="0"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Електромагнитна </a:t>
            </a:r>
            <a:r>
              <a:rPr lang="bg-BG" sz="1200" dirty="0">
                <a:latin typeface="Times New Roman" charset="0"/>
              </a:rPr>
              <a:t>(</a:t>
            </a:r>
            <a:r>
              <a:rPr lang="en-US" sz="1200" dirty="0">
                <a:latin typeface="Times New Roman" charset="0"/>
              </a:rPr>
              <a:t>EM</a:t>
            </a:r>
            <a:r>
              <a:rPr lang="bg-BG" sz="1200" dirty="0">
                <a:latin typeface="Times New Roman" charset="0"/>
              </a:rPr>
              <a:t>)</a:t>
            </a:r>
          </a:p>
          <a:p>
            <a:pPr lvl="1"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Комбинирана </a:t>
            </a:r>
            <a:r>
              <a:rPr lang="en-US" sz="1200" dirty="0">
                <a:latin typeface="Times New Roman" charset="0"/>
              </a:rPr>
              <a:t>(RF+EM)</a:t>
            </a:r>
          </a:p>
          <a:p>
            <a:pPr lvl="1"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Комбинирана </a:t>
            </a:r>
            <a:r>
              <a:rPr lang="en-US" sz="1200" dirty="0">
                <a:latin typeface="Times New Roman" charset="0"/>
              </a:rPr>
              <a:t>(RF+</a:t>
            </a:r>
            <a:r>
              <a:rPr lang="en-US" sz="1200" dirty="0" smtClean="0">
                <a:latin typeface="Times New Roman" charset="0"/>
              </a:rPr>
              <a:t>RFID)</a:t>
            </a:r>
          </a:p>
          <a:p>
            <a:pPr>
              <a:buFontTx/>
              <a:buChar char="•"/>
            </a:pPr>
            <a:endParaRPr lang="en-US" sz="1200" dirty="0" smtClean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Програми за маркиране на стоката против кражби на етап производство</a:t>
            </a:r>
          </a:p>
          <a:p>
            <a:pPr>
              <a:buFontTx/>
              <a:buChar char="•"/>
            </a:pPr>
            <a:endParaRPr lang="bg-BG" sz="1200" dirty="0" smtClean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Цялостни решения за</a:t>
            </a:r>
          </a:p>
          <a:p>
            <a:r>
              <a:rPr lang="bg-BG" sz="1200" dirty="0" smtClean="0">
                <a:latin typeface="Times New Roman" charset="0"/>
              </a:rPr>
              <a:t>ограничаване на загубите</a:t>
            </a:r>
            <a:endParaRPr lang="en-US" sz="1200" dirty="0" smtClean="0">
              <a:latin typeface="Times New Roman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38800" y="3358813"/>
            <a:ext cx="3228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ShowSafe™ </a:t>
            </a:r>
            <a:r>
              <a:rPr lang="bg-BG" sz="1200" dirty="0" smtClean="0">
                <a:latin typeface="Times New Roman" charset="0"/>
              </a:rPr>
              <a:t>система за фиксирана защита на скъпа стока и мости, изложени на свободен достъп</a:t>
            </a:r>
            <a:r>
              <a:rPr lang="en-US" sz="1200" dirty="0" smtClean="0">
                <a:latin typeface="Times New Roman" charset="0"/>
              </a:rPr>
              <a:t> (</a:t>
            </a:r>
            <a:r>
              <a:rPr lang="bg-BG" sz="1200" dirty="0" smtClean="0">
                <a:latin typeface="Times New Roman" charset="0"/>
              </a:rPr>
              <a:t>моб. телефони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камери и фотоапарати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лаптопи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телевизори</a:t>
            </a:r>
            <a:r>
              <a:rPr lang="en-US" sz="1200" dirty="0" smtClean="0">
                <a:latin typeface="Times New Roman" charset="0"/>
              </a:rPr>
              <a:t>, GPS</a:t>
            </a:r>
            <a:r>
              <a:rPr lang="bg-BG" sz="1200" dirty="0" smtClean="0">
                <a:latin typeface="Times New Roman" charset="0"/>
              </a:rPr>
              <a:t>-устройства и друга електроника</a:t>
            </a:r>
            <a:r>
              <a:rPr lang="en-US" sz="1200" dirty="0" smtClean="0">
                <a:latin typeface="Times New Roman" charset="0"/>
              </a:rPr>
              <a:t>)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5" name="Picture 14" descr="Logo_CKP_ALPHA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742950"/>
            <a:ext cx="2160000" cy="517959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976813" y="1516618"/>
            <a:ext cx="3709987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Богато портфолио от защитни елементи за маркиране на стоката против кражба</a:t>
            </a:r>
            <a:r>
              <a:rPr lang="en-US" sz="1200" dirty="0" smtClean="0">
                <a:latin typeface="Times New Roman" charset="0"/>
              </a:rPr>
              <a:t>:</a:t>
            </a: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Твърди и меки маркировки за обща употреба</a:t>
            </a:r>
            <a:endParaRPr lang="en-US" sz="1200" dirty="0" smtClean="0"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Маркировки за специални продукти, като: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текстил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храна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бутилки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очила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блистерни опаковки</a:t>
            </a:r>
            <a:r>
              <a:rPr lang="en-US" sz="1200" dirty="0" smtClean="0">
                <a:latin typeface="Times New Roman" charset="0"/>
              </a:rPr>
              <a:t>, CD</a:t>
            </a:r>
            <a:r>
              <a:rPr lang="bg-BG" sz="1200" dirty="0" smtClean="0">
                <a:latin typeface="Times New Roman" charset="0"/>
              </a:rPr>
              <a:t>/</a:t>
            </a:r>
            <a:r>
              <a:rPr lang="en-US" sz="1200" dirty="0" smtClean="0">
                <a:latin typeface="Times New Roman" charset="0"/>
              </a:rPr>
              <a:t>DVD</a:t>
            </a:r>
            <a:r>
              <a:rPr lang="bg-BG" sz="1200" dirty="0" smtClean="0">
                <a:latin typeface="Times New Roman" charset="0"/>
              </a:rPr>
              <a:t> и др</a:t>
            </a:r>
            <a:r>
              <a:rPr lang="en-US" sz="1200" dirty="0" smtClean="0">
                <a:latin typeface="Times New Roman" charset="0"/>
              </a:rPr>
              <a:t>.</a:t>
            </a:r>
            <a:endParaRPr lang="bg-BG" sz="1200" dirty="0" smtClean="0"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Специализирана защита за високо-рискови продукти чрез сейфърни кутии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спайдери</a:t>
            </a:r>
            <a:r>
              <a:rPr lang="en-US" sz="1200" dirty="0" smtClean="0">
                <a:latin typeface="Times New Roman" charset="0"/>
              </a:rPr>
              <a:t>, </a:t>
            </a:r>
            <a:r>
              <a:rPr lang="bg-BG" sz="1200" dirty="0" smtClean="0">
                <a:latin typeface="Times New Roman" charset="0"/>
              </a:rPr>
              <a:t>кабелни връзки и др.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8" name="Picture 17" descr="RS_Logo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4640400"/>
            <a:ext cx="302505" cy="252000"/>
          </a:xfrm>
          <a:prstGeom prst="rect">
            <a:avLst/>
          </a:prstGeom>
        </p:spPr>
      </p:pic>
      <p:sp>
        <p:nvSpPr>
          <p:cNvPr id="17" name="Text Box 93"/>
          <p:cNvSpPr txBox="1">
            <a:spLocks noChangeArrowheads="1"/>
          </p:cNvSpPr>
          <p:nvPr/>
        </p:nvSpPr>
        <p:spPr bwMode="auto">
          <a:xfrm>
            <a:off x="6019800" y="4568825"/>
            <a:ext cx="3124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Търговски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Системи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 – </a:t>
            </a:r>
            <a:r>
              <a:rPr lang="bg-BG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България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решения движещи Вашият</a:t>
            </a: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 </a:t>
            </a:r>
            <a:r>
              <a:rPr lang="bg-BG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бизнес</a:t>
            </a:r>
            <a:endParaRPr lang="en-US" sz="9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1626</Words>
  <Application>Microsoft Macintosh PowerPoint</Application>
  <PresentationFormat>On-screen Show (16:9)</PresentationFormat>
  <Paragraphs>210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Търговски Системи – България</vt:lpstr>
      <vt:lpstr>Основни партньори</vt:lpstr>
      <vt:lpstr>Клиенти</vt:lpstr>
      <vt:lpstr>Офиси</vt:lpstr>
      <vt:lpstr>Софтуерни решения</vt:lpstr>
      <vt:lpstr>Баркод скенери</vt:lpstr>
      <vt:lpstr>Мобилни терминали</vt:lpstr>
      <vt:lpstr>Системи за защита на стоката против кражби</vt:lpstr>
      <vt:lpstr>Мърчъндайзинг решения</vt:lpstr>
      <vt:lpstr>POS хардуер</vt:lpstr>
      <vt:lpstr>Електронни везни</vt:lpstr>
      <vt:lpstr>Електронни стелажни етикети</vt:lpstr>
      <vt:lpstr>Поддръжка и сервиз</vt:lpstr>
      <vt:lpstr>Имате въпрос ?</vt:lpstr>
      <vt:lpstr>Благодарим Ви!</vt:lpstr>
    </vt:vector>
  </TitlesOfParts>
  <Manager/>
  <Company>Retail Systems - Bulgaria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Systems BG - Company Presentation</dc:title>
  <dc:subject/>
  <dc:creator>Dimitar Nanev</dc:creator>
  <cp:keywords/>
  <dc:description/>
  <cp:lastModifiedBy>Dimitar Nanev</cp:lastModifiedBy>
  <cp:revision>343</cp:revision>
  <dcterms:created xsi:type="dcterms:W3CDTF">2010-11-16T15:25:19Z</dcterms:created>
  <dcterms:modified xsi:type="dcterms:W3CDTF">2010-11-16T15:38:20Z</dcterms:modified>
  <cp:category/>
</cp:coreProperties>
</file>